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77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DF38A-1A15-4F04-9128-EB5829116A64}" type="doc">
      <dgm:prSet loTypeId="urn:microsoft.com/office/officeart/2005/8/layout/pyramid2" loCatId="pyramid" qsTypeId="urn:microsoft.com/office/officeart/2005/8/quickstyle/3d2" qsCatId="3D" csTypeId="urn:microsoft.com/office/officeart/2005/8/colors/accent6_4" csCatId="accent6"/>
      <dgm:spPr/>
      <dgm:t>
        <a:bodyPr/>
        <a:lstStyle/>
        <a:p>
          <a:endParaRPr lang="en-US"/>
        </a:p>
      </dgm:t>
    </dgm:pt>
    <dgm:pt modelId="{EDC6FFE8-D39C-47E4-8037-8EE259B18A47}">
      <dgm:prSet/>
      <dgm:spPr/>
      <dgm:t>
        <a:bodyPr/>
        <a:lstStyle/>
        <a:p>
          <a:r>
            <a:rPr lang="en-US"/>
            <a:t>Construction</a:t>
          </a:r>
        </a:p>
      </dgm:t>
    </dgm:pt>
    <dgm:pt modelId="{1CCC034B-B57D-4BE5-A0F7-7B55FC8AA7CB}" type="parTrans" cxnId="{D5B41D93-03E1-4D8E-B610-1D1DEBB2645E}">
      <dgm:prSet/>
      <dgm:spPr/>
      <dgm:t>
        <a:bodyPr/>
        <a:lstStyle/>
        <a:p>
          <a:endParaRPr lang="en-US"/>
        </a:p>
      </dgm:t>
    </dgm:pt>
    <dgm:pt modelId="{B775A3E8-DF98-4382-9CBD-2F148F1F261F}" type="sibTrans" cxnId="{D5B41D93-03E1-4D8E-B610-1D1DEBB2645E}">
      <dgm:prSet/>
      <dgm:spPr/>
      <dgm:t>
        <a:bodyPr/>
        <a:lstStyle/>
        <a:p>
          <a:endParaRPr lang="en-US"/>
        </a:p>
      </dgm:t>
    </dgm:pt>
    <dgm:pt modelId="{E4FBE503-7406-41A0-BFC3-55EECF5757D8}">
      <dgm:prSet/>
      <dgm:spPr/>
      <dgm:t>
        <a:bodyPr/>
        <a:lstStyle/>
        <a:p>
          <a:r>
            <a:rPr lang="en-US"/>
            <a:t>Healthcare</a:t>
          </a:r>
        </a:p>
      </dgm:t>
    </dgm:pt>
    <dgm:pt modelId="{FD2BF628-45C2-4EB8-A2A0-AB091DEA5694}" type="parTrans" cxnId="{83C3682E-E845-424F-A0FF-7F8EBD500634}">
      <dgm:prSet/>
      <dgm:spPr/>
      <dgm:t>
        <a:bodyPr/>
        <a:lstStyle/>
        <a:p>
          <a:endParaRPr lang="en-US"/>
        </a:p>
      </dgm:t>
    </dgm:pt>
    <dgm:pt modelId="{120B8E5D-6763-46C5-B604-14D3ABA98622}" type="sibTrans" cxnId="{83C3682E-E845-424F-A0FF-7F8EBD500634}">
      <dgm:prSet/>
      <dgm:spPr/>
      <dgm:t>
        <a:bodyPr/>
        <a:lstStyle/>
        <a:p>
          <a:endParaRPr lang="en-US"/>
        </a:p>
      </dgm:t>
    </dgm:pt>
    <dgm:pt modelId="{E88D9D9E-7C79-4FF1-827F-37AFF69F0A70}">
      <dgm:prSet/>
      <dgm:spPr/>
      <dgm:t>
        <a:bodyPr/>
        <a:lstStyle/>
        <a:p>
          <a:r>
            <a:rPr lang="en-US"/>
            <a:t>Financial</a:t>
          </a:r>
        </a:p>
      </dgm:t>
    </dgm:pt>
    <dgm:pt modelId="{36392323-8264-48E6-9D73-A92D650D59FF}" type="parTrans" cxnId="{4546A0AE-B207-40A8-B533-1615FB494EB4}">
      <dgm:prSet/>
      <dgm:spPr/>
      <dgm:t>
        <a:bodyPr/>
        <a:lstStyle/>
        <a:p>
          <a:endParaRPr lang="en-US"/>
        </a:p>
      </dgm:t>
    </dgm:pt>
    <dgm:pt modelId="{FEAFA393-F621-42CA-B1CC-65EA1904286F}" type="sibTrans" cxnId="{4546A0AE-B207-40A8-B533-1615FB494EB4}">
      <dgm:prSet/>
      <dgm:spPr/>
      <dgm:t>
        <a:bodyPr/>
        <a:lstStyle/>
        <a:p>
          <a:endParaRPr lang="en-US"/>
        </a:p>
      </dgm:t>
    </dgm:pt>
    <dgm:pt modelId="{3C8CAE2B-9EE7-4FCC-99F1-5B9E03E0005F}">
      <dgm:prSet/>
      <dgm:spPr/>
      <dgm:t>
        <a:bodyPr/>
        <a:lstStyle/>
        <a:p>
          <a:r>
            <a:rPr lang="en-US"/>
            <a:t>Service</a:t>
          </a:r>
        </a:p>
      </dgm:t>
    </dgm:pt>
    <dgm:pt modelId="{D55E8A7E-DBCA-43FF-9C29-CEC2663A39CD}" type="sibTrans" cxnId="{A9506109-A773-4F59-B7B6-F00177D73D36}">
      <dgm:prSet/>
      <dgm:spPr/>
      <dgm:t>
        <a:bodyPr/>
        <a:lstStyle/>
        <a:p>
          <a:endParaRPr lang="en-US"/>
        </a:p>
      </dgm:t>
    </dgm:pt>
    <dgm:pt modelId="{39FFCA74-6A61-4F85-B184-3009716593E8}" type="parTrans" cxnId="{A9506109-A773-4F59-B7B6-F00177D73D36}">
      <dgm:prSet/>
      <dgm:spPr/>
      <dgm:t>
        <a:bodyPr/>
        <a:lstStyle/>
        <a:p>
          <a:endParaRPr lang="en-US"/>
        </a:p>
      </dgm:t>
    </dgm:pt>
    <dgm:pt modelId="{FBB06BF7-8D65-45C4-9249-0DA3FBDC5E53}" type="pres">
      <dgm:prSet presAssocID="{F58DF38A-1A15-4F04-9128-EB5829116A64}" presName="compositeShape" presStyleCnt="0">
        <dgm:presLayoutVars>
          <dgm:dir/>
          <dgm:resizeHandles/>
        </dgm:presLayoutVars>
      </dgm:prSet>
      <dgm:spPr/>
    </dgm:pt>
    <dgm:pt modelId="{C409054D-3B31-42AD-9C93-D07D278E2C48}" type="pres">
      <dgm:prSet presAssocID="{F58DF38A-1A15-4F04-9128-EB5829116A64}" presName="pyramid" presStyleLbl="node1" presStyleIdx="0" presStyleCnt="1"/>
      <dgm:spPr/>
    </dgm:pt>
    <dgm:pt modelId="{517F8FAF-6115-43EF-8822-36E339081359}" type="pres">
      <dgm:prSet presAssocID="{F58DF38A-1A15-4F04-9128-EB5829116A64}" presName="theList" presStyleCnt="0"/>
      <dgm:spPr/>
    </dgm:pt>
    <dgm:pt modelId="{7D681617-58E7-4FE3-97DC-0A0BE6A5C62A}" type="pres">
      <dgm:prSet presAssocID="{3C8CAE2B-9EE7-4FCC-99F1-5B9E03E0005F}" presName="aNode" presStyleLbl="fgAcc1" presStyleIdx="0" presStyleCnt="4">
        <dgm:presLayoutVars>
          <dgm:bulletEnabled val="1"/>
        </dgm:presLayoutVars>
      </dgm:prSet>
      <dgm:spPr/>
    </dgm:pt>
    <dgm:pt modelId="{90707467-96D8-4E9F-A524-A4FB0F81CD89}" type="pres">
      <dgm:prSet presAssocID="{3C8CAE2B-9EE7-4FCC-99F1-5B9E03E0005F}" presName="aSpace" presStyleCnt="0"/>
      <dgm:spPr/>
    </dgm:pt>
    <dgm:pt modelId="{7185CD6A-920E-484C-A2BB-D719193FC23A}" type="pres">
      <dgm:prSet presAssocID="{EDC6FFE8-D39C-47E4-8037-8EE259B18A47}" presName="aNode" presStyleLbl="fgAcc1" presStyleIdx="1" presStyleCnt="4">
        <dgm:presLayoutVars>
          <dgm:bulletEnabled val="1"/>
        </dgm:presLayoutVars>
      </dgm:prSet>
      <dgm:spPr/>
    </dgm:pt>
    <dgm:pt modelId="{3071137B-21AF-4335-84C2-355F0EB8E5D8}" type="pres">
      <dgm:prSet presAssocID="{EDC6FFE8-D39C-47E4-8037-8EE259B18A47}" presName="aSpace" presStyleCnt="0"/>
      <dgm:spPr/>
    </dgm:pt>
    <dgm:pt modelId="{69986337-544E-4DC2-9D03-C16295F46B0F}" type="pres">
      <dgm:prSet presAssocID="{E4FBE503-7406-41A0-BFC3-55EECF5757D8}" presName="aNode" presStyleLbl="fgAcc1" presStyleIdx="2" presStyleCnt="4">
        <dgm:presLayoutVars>
          <dgm:bulletEnabled val="1"/>
        </dgm:presLayoutVars>
      </dgm:prSet>
      <dgm:spPr/>
    </dgm:pt>
    <dgm:pt modelId="{811F4903-5944-4C0C-92FA-1779EC022246}" type="pres">
      <dgm:prSet presAssocID="{E4FBE503-7406-41A0-BFC3-55EECF5757D8}" presName="aSpace" presStyleCnt="0"/>
      <dgm:spPr/>
    </dgm:pt>
    <dgm:pt modelId="{AFBDF974-ECBD-4F9C-A8A1-BC365BE1BE01}" type="pres">
      <dgm:prSet presAssocID="{E88D9D9E-7C79-4FF1-827F-37AFF69F0A70}" presName="aNode" presStyleLbl="fgAcc1" presStyleIdx="3" presStyleCnt="4">
        <dgm:presLayoutVars>
          <dgm:bulletEnabled val="1"/>
        </dgm:presLayoutVars>
      </dgm:prSet>
      <dgm:spPr/>
    </dgm:pt>
    <dgm:pt modelId="{3477F1D1-32D8-43C5-BBA3-A037B3070152}" type="pres">
      <dgm:prSet presAssocID="{E88D9D9E-7C79-4FF1-827F-37AFF69F0A70}" presName="aSpace" presStyleCnt="0"/>
      <dgm:spPr/>
    </dgm:pt>
  </dgm:ptLst>
  <dgm:cxnLst>
    <dgm:cxn modelId="{A9506109-A773-4F59-B7B6-F00177D73D36}" srcId="{F58DF38A-1A15-4F04-9128-EB5829116A64}" destId="{3C8CAE2B-9EE7-4FCC-99F1-5B9E03E0005F}" srcOrd="0" destOrd="0" parTransId="{39FFCA74-6A61-4F85-B184-3009716593E8}" sibTransId="{D55E8A7E-DBCA-43FF-9C29-CEC2663A39CD}"/>
    <dgm:cxn modelId="{091DCB23-69D3-43A1-AEA9-36BB82052929}" type="presOf" srcId="{EDC6FFE8-D39C-47E4-8037-8EE259B18A47}" destId="{7185CD6A-920E-484C-A2BB-D719193FC23A}" srcOrd="0" destOrd="0" presId="urn:microsoft.com/office/officeart/2005/8/layout/pyramid2"/>
    <dgm:cxn modelId="{83C3682E-E845-424F-A0FF-7F8EBD500634}" srcId="{F58DF38A-1A15-4F04-9128-EB5829116A64}" destId="{E4FBE503-7406-41A0-BFC3-55EECF5757D8}" srcOrd="2" destOrd="0" parTransId="{FD2BF628-45C2-4EB8-A2A0-AB091DEA5694}" sibTransId="{120B8E5D-6763-46C5-B604-14D3ABA98622}"/>
    <dgm:cxn modelId="{1349CD85-0AC3-4198-ACC3-4BA5E133C3A2}" type="presOf" srcId="{3C8CAE2B-9EE7-4FCC-99F1-5B9E03E0005F}" destId="{7D681617-58E7-4FE3-97DC-0A0BE6A5C62A}" srcOrd="0" destOrd="0" presId="urn:microsoft.com/office/officeart/2005/8/layout/pyramid2"/>
    <dgm:cxn modelId="{D5B41D93-03E1-4D8E-B610-1D1DEBB2645E}" srcId="{F58DF38A-1A15-4F04-9128-EB5829116A64}" destId="{EDC6FFE8-D39C-47E4-8037-8EE259B18A47}" srcOrd="1" destOrd="0" parTransId="{1CCC034B-B57D-4BE5-A0F7-7B55FC8AA7CB}" sibTransId="{B775A3E8-DF98-4382-9CBD-2F148F1F261F}"/>
    <dgm:cxn modelId="{4546A0AE-B207-40A8-B533-1615FB494EB4}" srcId="{F58DF38A-1A15-4F04-9128-EB5829116A64}" destId="{E88D9D9E-7C79-4FF1-827F-37AFF69F0A70}" srcOrd="3" destOrd="0" parTransId="{36392323-8264-48E6-9D73-A92D650D59FF}" sibTransId="{FEAFA393-F621-42CA-B1CC-65EA1904286F}"/>
    <dgm:cxn modelId="{FAE440BA-6C54-40AC-AB62-8004DE29C780}" type="presOf" srcId="{F58DF38A-1A15-4F04-9128-EB5829116A64}" destId="{FBB06BF7-8D65-45C4-9249-0DA3FBDC5E53}" srcOrd="0" destOrd="0" presId="urn:microsoft.com/office/officeart/2005/8/layout/pyramid2"/>
    <dgm:cxn modelId="{D02BC8C6-B55B-407C-80A2-B5E72E87DC96}" type="presOf" srcId="{E88D9D9E-7C79-4FF1-827F-37AFF69F0A70}" destId="{AFBDF974-ECBD-4F9C-A8A1-BC365BE1BE01}" srcOrd="0" destOrd="0" presId="urn:microsoft.com/office/officeart/2005/8/layout/pyramid2"/>
    <dgm:cxn modelId="{7F37A6CD-08AB-4CD2-8228-F13F3D6558C1}" type="presOf" srcId="{E4FBE503-7406-41A0-BFC3-55EECF5757D8}" destId="{69986337-544E-4DC2-9D03-C16295F46B0F}" srcOrd="0" destOrd="0" presId="urn:microsoft.com/office/officeart/2005/8/layout/pyramid2"/>
    <dgm:cxn modelId="{4CDE44BE-0362-4457-9912-2353AEBAE02F}" type="presParOf" srcId="{FBB06BF7-8D65-45C4-9249-0DA3FBDC5E53}" destId="{C409054D-3B31-42AD-9C93-D07D278E2C48}" srcOrd="0" destOrd="0" presId="urn:microsoft.com/office/officeart/2005/8/layout/pyramid2"/>
    <dgm:cxn modelId="{B3745CFC-DEA5-4D91-BCCD-F0BB1BCC332F}" type="presParOf" srcId="{FBB06BF7-8D65-45C4-9249-0DA3FBDC5E53}" destId="{517F8FAF-6115-43EF-8822-36E339081359}" srcOrd="1" destOrd="0" presId="urn:microsoft.com/office/officeart/2005/8/layout/pyramid2"/>
    <dgm:cxn modelId="{724DB526-74F0-41E1-9F4F-10128E226D3A}" type="presParOf" srcId="{517F8FAF-6115-43EF-8822-36E339081359}" destId="{7D681617-58E7-4FE3-97DC-0A0BE6A5C62A}" srcOrd="0" destOrd="0" presId="urn:microsoft.com/office/officeart/2005/8/layout/pyramid2"/>
    <dgm:cxn modelId="{8CF7684E-8796-4F84-8A53-1927C9D85800}" type="presParOf" srcId="{517F8FAF-6115-43EF-8822-36E339081359}" destId="{90707467-96D8-4E9F-A524-A4FB0F81CD89}" srcOrd="1" destOrd="0" presId="urn:microsoft.com/office/officeart/2005/8/layout/pyramid2"/>
    <dgm:cxn modelId="{41E938C5-5EEA-43BB-9780-CF9A673BC4B8}" type="presParOf" srcId="{517F8FAF-6115-43EF-8822-36E339081359}" destId="{7185CD6A-920E-484C-A2BB-D719193FC23A}" srcOrd="2" destOrd="0" presId="urn:microsoft.com/office/officeart/2005/8/layout/pyramid2"/>
    <dgm:cxn modelId="{EDF256A6-10AB-4DA4-93F9-A5742CD0D356}" type="presParOf" srcId="{517F8FAF-6115-43EF-8822-36E339081359}" destId="{3071137B-21AF-4335-84C2-355F0EB8E5D8}" srcOrd="3" destOrd="0" presId="urn:microsoft.com/office/officeart/2005/8/layout/pyramid2"/>
    <dgm:cxn modelId="{F10481BE-0C31-4173-83E8-B0C6A8EF2FE9}" type="presParOf" srcId="{517F8FAF-6115-43EF-8822-36E339081359}" destId="{69986337-544E-4DC2-9D03-C16295F46B0F}" srcOrd="4" destOrd="0" presId="urn:microsoft.com/office/officeart/2005/8/layout/pyramid2"/>
    <dgm:cxn modelId="{AEA0A5DA-6C62-4F65-9441-9FB6D08E7253}" type="presParOf" srcId="{517F8FAF-6115-43EF-8822-36E339081359}" destId="{811F4903-5944-4C0C-92FA-1779EC022246}" srcOrd="5" destOrd="0" presId="urn:microsoft.com/office/officeart/2005/8/layout/pyramid2"/>
    <dgm:cxn modelId="{732ACA4E-FDF0-4944-BEC2-FC34AED5AC91}" type="presParOf" srcId="{517F8FAF-6115-43EF-8822-36E339081359}" destId="{AFBDF974-ECBD-4F9C-A8A1-BC365BE1BE01}" srcOrd="6" destOrd="0" presId="urn:microsoft.com/office/officeart/2005/8/layout/pyramid2"/>
    <dgm:cxn modelId="{AC14E8AB-1A39-4528-9AA9-EFE8B0E47E43}" type="presParOf" srcId="{517F8FAF-6115-43EF-8822-36E339081359}" destId="{3477F1D1-32D8-43C5-BBA3-A037B307015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9054D-3B31-42AD-9C93-D07D278E2C48}">
      <dsp:nvSpPr>
        <dsp:cNvPr id="0" name=""/>
        <dsp:cNvSpPr/>
      </dsp:nvSpPr>
      <dsp:spPr>
        <a:xfrm>
          <a:off x="3156583" y="0"/>
          <a:ext cx="3124200" cy="3124200"/>
        </a:xfrm>
        <a:prstGeom prst="triangl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81617-58E7-4FE3-97DC-0A0BE6A5C62A}">
      <dsp:nvSpPr>
        <dsp:cNvPr id="0" name=""/>
        <dsp:cNvSpPr/>
      </dsp:nvSpPr>
      <dsp:spPr>
        <a:xfrm>
          <a:off x="4718683" y="312725"/>
          <a:ext cx="2030730" cy="5552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Service</a:t>
          </a:r>
        </a:p>
      </dsp:txBody>
      <dsp:txXfrm>
        <a:off x="4745789" y="339831"/>
        <a:ext cx="1976518" cy="501065"/>
      </dsp:txXfrm>
    </dsp:sp>
    <dsp:sp modelId="{7185CD6A-920E-484C-A2BB-D719193FC23A}">
      <dsp:nvSpPr>
        <dsp:cNvPr id="0" name=""/>
        <dsp:cNvSpPr/>
      </dsp:nvSpPr>
      <dsp:spPr>
        <a:xfrm>
          <a:off x="4718683" y="937412"/>
          <a:ext cx="2030730" cy="5552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shade val="50000"/>
              <a:hueOff val="-261692"/>
              <a:satOff val="-6721"/>
              <a:lumOff val="22164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Construction</a:t>
          </a:r>
        </a:p>
      </dsp:txBody>
      <dsp:txXfrm>
        <a:off x="4745789" y="964518"/>
        <a:ext cx="1976518" cy="501065"/>
      </dsp:txXfrm>
    </dsp:sp>
    <dsp:sp modelId="{69986337-544E-4DC2-9D03-C16295F46B0F}">
      <dsp:nvSpPr>
        <dsp:cNvPr id="0" name=""/>
        <dsp:cNvSpPr/>
      </dsp:nvSpPr>
      <dsp:spPr>
        <a:xfrm>
          <a:off x="4718683" y="1562100"/>
          <a:ext cx="2030730" cy="5552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shade val="50000"/>
              <a:hueOff val="-523384"/>
              <a:satOff val="-13442"/>
              <a:lumOff val="44328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Healthcare</a:t>
          </a:r>
        </a:p>
      </dsp:txBody>
      <dsp:txXfrm>
        <a:off x="4745789" y="1589206"/>
        <a:ext cx="1976518" cy="501065"/>
      </dsp:txXfrm>
    </dsp:sp>
    <dsp:sp modelId="{AFBDF974-ECBD-4F9C-A8A1-BC365BE1BE01}">
      <dsp:nvSpPr>
        <dsp:cNvPr id="0" name=""/>
        <dsp:cNvSpPr/>
      </dsp:nvSpPr>
      <dsp:spPr>
        <a:xfrm>
          <a:off x="4718683" y="2186788"/>
          <a:ext cx="2030730" cy="5552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shade val="50000"/>
              <a:hueOff val="-261692"/>
              <a:satOff val="-6721"/>
              <a:lumOff val="22164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Financial</a:t>
          </a:r>
        </a:p>
      </dsp:txBody>
      <dsp:txXfrm>
        <a:off x="4745789" y="2213894"/>
        <a:ext cx="1976518" cy="501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DACAAB-6363-4C14-9E13-9A565010C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3FBC8B-D7F1-40CC-83C1-0858771C8C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F352B-328E-424C-986A-E4E07E59840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792BD8-04C8-499F-885D-7E6AAB79C2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36222-53A7-4D76-94FF-5C3A124027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E72E0-8274-4FDE-AA16-0E1F25DFE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95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6871E-5FEF-4298-AB8D-B8787770E6C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711C8-7C6C-4F41-AEE8-329E550EA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0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FD53-8235-4A35-99F4-7A545422BBC0}" type="datetime4">
              <a:rPr lang="en-US" smtClean="0"/>
              <a:t>July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7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7FFF-3484-4472-9744-975D33C4F107}" type="datetime4">
              <a:rPr lang="en-US" smtClean="0"/>
              <a:t>July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D680-6650-433D-95DB-FBA5BAD835D3}" type="datetime4">
              <a:rPr lang="en-US" smtClean="0"/>
              <a:t>July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92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57C3-463F-454D-B648-F3D3AF5362E8}" type="datetime4">
              <a:rPr lang="en-US" smtClean="0"/>
              <a:t>July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6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5BD4-8769-47E1-A051-5D7DF267C1A4}" type="datetime4">
              <a:rPr lang="en-US" smtClean="0"/>
              <a:t>July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01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5461-BAE5-4004-AD21-52C6BB08DF7C}" type="datetime4">
              <a:rPr lang="en-US" smtClean="0"/>
              <a:t>July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81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BDFE-CD6D-43EE-8F7A-542EA6579597}" type="datetime4">
              <a:rPr lang="en-US" smtClean="0"/>
              <a:t>July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35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AFD9-3230-48EF-A3F2-365428891E62}" type="datetime4">
              <a:rPr lang="en-US" smtClean="0"/>
              <a:t>July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43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BBA7-27BD-416E-B45D-A9D3E6C8E790}" type="datetime4">
              <a:rPr lang="en-US" smtClean="0"/>
              <a:t>July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0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6212-378F-4270-9516-61AB83530AEE}" type="datetime4">
              <a:rPr lang="en-US" smtClean="0"/>
              <a:t>July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5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46BD-D808-4E74-B814-81B03C74429C}" type="datetime4">
              <a:rPr lang="en-US" smtClean="0"/>
              <a:t>July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7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E6AA-C73B-4BDA-93D6-C7930B4C8612}" type="datetime4">
              <a:rPr lang="en-US" smtClean="0"/>
              <a:t>July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6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0898-4C1C-4DE8-B978-18A1C3098F8A}" type="datetime4">
              <a:rPr lang="en-US" smtClean="0"/>
              <a:t>July 24,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2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6693-A598-44BA-8954-6241CFD600E8}" type="datetime4">
              <a:rPr lang="en-US" smtClean="0"/>
              <a:t>July 24,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3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A000-8156-4547-BDDC-D2D61AADFEB1}" type="datetime4">
              <a:rPr lang="en-US" smtClean="0"/>
              <a:t>July 24,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4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B6A3-F646-4BE4-AA6E-50675D7A7A01}" type="datetime4">
              <a:rPr lang="en-US" smtClean="0"/>
              <a:t>July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7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C6DF455-F7FD-4FD7-B0F8-EE2EFCEF3137}" type="datetime4">
              <a:rPr lang="en-US" smtClean="0"/>
              <a:t>July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6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030878F-336A-4B68-B871-FF8B1D98B5AD}" type="datetime4">
              <a:rPr lang="en-US" smtClean="0"/>
              <a:t>July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71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346D2-7339-4E2C-AFA4-E3D5EE9A8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685800"/>
            <a:ext cx="8676222" cy="3200400"/>
          </a:xfrm>
        </p:spPr>
        <p:txBody>
          <a:bodyPr>
            <a:normAutofit/>
          </a:bodyPr>
          <a:lstStyle/>
          <a:p>
            <a:r>
              <a:rPr lang="en-US" sz="6600" u="sng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Global Workforce Trends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1A89D-2D49-4D08-9555-9E95731486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</a:t>
            </a:r>
          </a:p>
          <a:p>
            <a:r>
              <a:rPr lang="en-U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JCL Talent</a:t>
            </a:r>
          </a:p>
          <a:p>
            <a:r>
              <a:rPr lang="en-U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Dawn Lapointe</a:t>
            </a:r>
          </a:p>
          <a:p>
            <a:r>
              <a:rPr lang="en-U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Careers Division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AF95E-D892-41B8-A356-5681BD97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3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C763-04A5-4BAF-807E-8DEEF2C6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Relationship </a:t>
            </a:r>
            <a:r>
              <a:rPr lang="en-US" b="1" i="1" dirty="0">
                <a:solidFill>
                  <a:srgbClr val="C00000"/>
                </a:solidFill>
              </a:rPr>
              <a:t>Between</a:t>
            </a:r>
            <a:r>
              <a:rPr lang="en-US" dirty="0"/>
              <a:t> Companies and Workers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8BFCB-DC52-4A87-A5FA-D246BEB567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Global trends</a:t>
            </a:r>
          </a:p>
          <a:p>
            <a:pPr lvl="1"/>
            <a:r>
              <a:rPr lang="en-US" dirty="0"/>
              <a:t>Hiring practices since 2009</a:t>
            </a:r>
          </a:p>
          <a:p>
            <a:r>
              <a:rPr lang="en-US" dirty="0"/>
              <a:t>Reduction of full-time employees</a:t>
            </a:r>
          </a:p>
          <a:p>
            <a:r>
              <a:rPr lang="en-US" dirty="0"/>
              <a:t>Overseas Workers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5B2B33-75DE-4962-81E4-70C7597E4E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79" y="2203811"/>
            <a:ext cx="5605295" cy="358738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81815-0A7F-4D4A-B7E7-6C1A812B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8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D56A-99BE-4A3F-A619-C39166C5E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Immediate Effects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37C8-CF06-4DE7-8D28-DB1998347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4468555" cy="3124201"/>
          </a:xfrm>
        </p:spPr>
        <p:txBody>
          <a:bodyPr/>
          <a:lstStyle/>
          <a:p>
            <a:r>
              <a:rPr lang="en-US" dirty="0"/>
              <a:t>Independent workers – free agents</a:t>
            </a:r>
          </a:p>
          <a:p>
            <a:pPr lvl="1"/>
            <a:r>
              <a:rPr lang="en-US" dirty="0"/>
              <a:t>Increase competition</a:t>
            </a:r>
          </a:p>
          <a:p>
            <a:pPr lvl="1"/>
            <a:r>
              <a:rPr lang="en-US" dirty="0"/>
              <a:t>Drive down expenses</a:t>
            </a:r>
          </a:p>
          <a:p>
            <a:pPr lvl="1"/>
            <a:r>
              <a:rPr lang="en-US" dirty="0"/>
              <a:t>Low overhead</a:t>
            </a:r>
          </a:p>
          <a:p>
            <a:r>
              <a:rPr lang="en-US" dirty="0"/>
              <a:t>Flexible workforce supply chain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0E7562A1-BFF2-4900-941E-844E06A4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3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BED77F-0078-49E6-994A-87EBE50AC445}"/>
              </a:ext>
            </a:extLst>
          </p:cNvPr>
          <p:cNvGrpSpPr/>
          <p:nvPr/>
        </p:nvGrpSpPr>
        <p:grpSpPr>
          <a:xfrm>
            <a:off x="7772400" y="937049"/>
            <a:ext cx="2235006" cy="4755493"/>
            <a:chOff x="7772400" y="1764956"/>
            <a:chExt cx="2235006" cy="475549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12BF787-B7FD-4B3A-AFDE-A608BA763E61}"/>
                </a:ext>
              </a:extLst>
            </p:cNvPr>
            <p:cNvSpPr/>
            <p:nvPr/>
          </p:nvSpPr>
          <p:spPr>
            <a:xfrm flipH="1">
              <a:off x="7772400" y="1764956"/>
              <a:ext cx="2235006" cy="902043"/>
            </a:xfrm>
            <a:custGeom>
              <a:avLst/>
              <a:gdLst>
                <a:gd name="connsiteX0" fmla="*/ 662870 w 1821106"/>
                <a:gd name="connsiteY0" fmla="*/ 0 h 902043"/>
                <a:gd name="connsiteX1" fmla="*/ 0 w 1821106"/>
                <a:gd name="connsiteY1" fmla="*/ 0 h 902043"/>
                <a:gd name="connsiteX2" fmla="*/ 0 w 1821106"/>
                <a:gd name="connsiteY2" fmla="*/ 902043 h 902043"/>
                <a:gd name="connsiteX3" fmla="*/ 471863 w 1821106"/>
                <a:gd name="connsiteY3" fmla="*/ 902043 h 902043"/>
                <a:gd name="connsiteX4" fmla="*/ 435277 w 1821106"/>
                <a:gd name="connsiteY4" fmla="*/ 789288 h 902043"/>
                <a:gd name="connsiteX5" fmla="*/ 112755 w 1821106"/>
                <a:gd name="connsiteY5" fmla="*/ 789288 h 902043"/>
                <a:gd name="connsiteX6" fmla="*/ 112755 w 1821106"/>
                <a:gd name="connsiteY6" fmla="*/ 112755 h 902043"/>
                <a:gd name="connsiteX7" fmla="*/ 507892 w 1821106"/>
                <a:gd name="connsiteY7" fmla="*/ 112755 h 902043"/>
                <a:gd name="connsiteX8" fmla="*/ 1821106 w 1821106"/>
                <a:gd name="connsiteY8" fmla="*/ 0 h 902043"/>
                <a:gd name="connsiteX9" fmla="*/ 1158237 w 1821106"/>
                <a:gd name="connsiteY9" fmla="*/ 0 h 902043"/>
                <a:gd name="connsiteX10" fmla="*/ 1313215 w 1821106"/>
                <a:gd name="connsiteY10" fmla="*/ 112755 h 902043"/>
                <a:gd name="connsiteX11" fmla="*/ 1708351 w 1821106"/>
                <a:gd name="connsiteY11" fmla="*/ 112755 h 902043"/>
                <a:gd name="connsiteX12" fmla="*/ 1708351 w 1821106"/>
                <a:gd name="connsiteY12" fmla="*/ 789288 h 902043"/>
                <a:gd name="connsiteX13" fmla="*/ 1385830 w 1821106"/>
                <a:gd name="connsiteY13" fmla="*/ 789288 h 902043"/>
                <a:gd name="connsiteX14" fmla="*/ 1349245 w 1821106"/>
                <a:gd name="connsiteY14" fmla="*/ 902043 h 902043"/>
                <a:gd name="connsiteX15" fmla="*/ 1821106 w 1821106"/>
                <a:gd name="connsiteY15" fmla="*/ 902043 h 90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21106" h="902043">
                  <a:moveTo>
                    <a:pt x="662870" y="0"/>
                  </a:moveTo>
                  <a:lnTo>
                    <a:pt x="0" y="0"/>
                  </a:lnTo>
                  <a:lnTo>
                    <a:pt x="0" y="902043"/>
                  </a:lnTo>
                  <a:lnTo>
                    <a:pt x="471863" y="902043"/>
                  </a:lnTo>
                  <a:lnTo>
                    <a:pt x="435277" y="789288"/>
                  </a:lnTo>
                  <a:lnTo>
                    <a:pt x="112755" y="789288"/>
                  </a:lnTo>
                  <a:lnTo>
                    <a:pt x="112755" y="112755"/>
                  </a:lnTo>
                  <a:lnTo>
                    <a:pt x="507892" y="112755"/>
                  </a:lnTo>
                  <a:close/>
                  <a:moveTo>
                    <a:pt x="1821106" y="0"/>
                  </a:moveTo>
                  <a:lnTo>
                    <a:pt x="1158237" y="0"/>
                  </a:lnTo>
                  <a:lnTo>
                    <a:pt x="1313215" y="112755"/>
                  </a:lnTo>
                  <a:lnTo>
                    <a:pt x="1708351" y="112755"/>
                  </a:lnTo>
                  <a:lnTo>
                    <a:pt x="1708351" y="789288"/>
                  </a:lnTo>
                  <a:lnTo>
                    <a:pt x="1385830" y="789288"/>
                  </a:lnTo>
                  <a:lnTo>
                    <a:pt x="1349245" y="902043"/>
                  </a:lnTo>
                  <a:lnTo>
                    <a:pt x="1821106" y="902043"/>
                  </a:lnTo>
                  <a:close/>
                </a:path>
              </a:pathLst>
            </a:custGeom>
            <a:ln/>
            <a:effectLst>
              <a:outerShdw blurRad="50800" dist="38100" dir="5400000" rotWithShape="0">
                <a:srgbClr val="000000">
                  <a:alpha val="60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Trends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FA03734-282D-4D9D-8818-DE032AF15D95}"/>
                </a:ext>
              </a:extLst>
            </p:cNvPr>
            <p:cNvSpPr/>
            <p:nvPr/>
          </p:nvSpPr>
          <p:spPr>
            <a:xfrm flipH="1">
              <a:off x="7772400" y="3691681"/>
              <a:ext cx="2235006" cy="902043"/>
            </a:xfrm>
            <a:custGeom>
              <a:avLst/>
              <a:gdLst>
                <a:gd name="connsiteX0" fmla="*/ 662870 w 1821106"/>
                <a:gd name="connsiteY0" fmla="*/ 0 h 902043"/>
                <a:gd name="connsiteX1" fmla="*/ 0 w 1821106"/>
                <a:gd name="connsiteY1" fmla="*/ 0 h 902043"/>
                <a:gd name="connsiteX2" fmla="*/ 0 w 1821106"/>
                <a:gd name="connsiteY2" fmla="*/ 902043 h 902043"/>
                <a:gd name="connsiteX3" fmla="*/ 471863 w 1821106"/>
                <a:gd name="connsiteY3" fmla="*/ 902043 h 902043"/>
                <a:gd name="connsiteX4" fmla="*/ 435277 w 1821106"/>
                <a:gd name="connsiteY4" fmla="*/ 789288 h 902043"/>
                <a:gd name="connsiteX5" fmla="*/ 112755 w 1821106"/>
                <a:gd name="connsiteY5" fmla="*/ 789288 h 902043"/>
                <a:gd name="connsiteX6" fmla="*/ 112755 w 1821106"/>
                <a:gd name="connsiteY6" fmla="*/ 112755 h 902043"/>
                <a:gd name="connsiteX7" fmla="*/ 507892 w 1821106"/>
                <a:gd name="connsiteY7" fmla="*/ 112755 h 902043"/>
                <a:gd name="connsiteX8" fmla="*/ 1821106 w 1821106"/>
                <a:gd name="connsiteY8" fmla="*/ 0 h 902043"/>
                <a:gd name="connsiteX9" fmla="*/ 1158237 w 1821106"/>
                <a:gd name="connsiteY9" fmla="*/ 0 h 902043"/>
                <a:gd name="connsiteX10" fmla="*/ 1313215 w 1821106"/>
                <a:gd name="connsiteY10" fmla="*/ 112755 h 902043"/>
                <a:gd name="connsiteX11" fmla="*/ 1708351 w 1821106"/>
                <a:gd name="connsiteY11" fmla="*/ 112755 h 902043"/>
                <a:gd name="connsiteX12" fmla="*/ 1708351 w 1821106"/>
                <a:gd name="connsiteY12" fmla="*/ 789288 h 902043"/>
                <a:gd name="connsiteX13" fmla="*/ 1385830 w 1821106"/>
                <a:gd name="connsiteY13" fmla="*/ 789288 h 902043"/>
                <a:gd name="connsiteX14" fmla="*/ 1349245 w 1821106"/>
                <a:gd name="connsiteY14" fmla="*/ 902043 h 902043"/>
                <a:gd name="connsiteX15" fmla="*/ 1821106 w 1821106"/>
                <a:gd name="connsiteY15" fmla="*/ 902043 h 90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21106" h="902043">
                  <a:moveTo>
                    <a:pt x="662870" y="0"/>
                  </a:moveTo>
                  <a:lnTo>
                    <a:pt x="0" y="0"/>
                  </a:lnTo>
                  <a:lnTo>
                    <a:pt x="0" y="902043"/>
                  </a:lnTo>
                  <a:lnTo>
                    <a:pt x="471863" y="902043"/>
                  </a:lnTo>
                  <a:lnTo>
                    <a:pt x="435277" y="789288"/>
                  </a:lnTo>
                  <a:lnTo>
                    <a:pt x="112755" y="789288"/>
                  </a:lnTo>
                  <a:lnTo>
                    <a:pt x="112755" y="112755"/>
                  </a:lnTo>
                  <a:lnTo>
                    <a:pt x="507892" y="112755"/>
                  </a:lnTo>
                  <a:close/>
                  <a:moveTo>
                    <a:pt x="1821106" y="0"/>
                  </a:moveTo>
                  <a:lnTo>
                    <a:pt x="1158237" y="0"/>
                  </a:lnTo>
                  <a:lnTo>
                    <a:pt x="1313215" y="112755"/>
                  </a:lnTo>
                  <a:lnTo>
                    <a:pt x="1708351" y="112755"/>
                  </a:lnTo>
                  <a:lnTo>
                    <a:pt x="1708351" y="789288"/>
                  </a:lnTo>
                  <a:lnTo>
                    <a:pt x="1385830" y="789288"/>
                  </a:lnTo>
                  <a:lnTo>
                    <a:pt x="1349245" y="902043"/>
                  </a:lnTo>
                  <a:lnTo>
                    <a:pt x="1821106" y="902043"/>
                  </a:lnTo>
                  <a:close/>
                </a:path>
              </a:pathLst>
            </a:custGeom>
            <a:ln/>
            <a:effectLst>
              <a:outerShdw blurRad="50800" dist="38100" dir="5400000" rotWithShape="0">
                <a:srgbClr val="000000">
                  <a:alpha val="60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Supply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91E4A29-8606-48ED-A53B-C85EBDFB68A9}"/>
                </a:ext>
              </a:extLst>
            </p:cNvPr>
            <p:cNvSpPr/>
            <p:nvPr/>
          </p:nvSpPr>
          <p:spPr>
            <a:xfrm flipH="1">
              <a:off x="7772400" y="5618406"/>
              <a:ext cx="2235006" cy="902043"/>
            </a:xfrm>
            <a:custGeom>
              <a:avLst/>
              <a:gdLst>
                <a:gd name="connsiteX0" fmla="*/ 662870 w 1821106"/>
                <a:gd name="connsiteY0" fmla="*/ 0 h 902043"/>
                <a:gd name="connsiteX1" fmla="*/ 0 w 1821106"/>
                <a:gd name="connsiteY1" fmla="*/ 0 h 902043"/>
                <a:gd name="connsiteX2" fmla="*/ 0 w 1821106"/>
                <a:gd name="connsiteY2" fmla="*/ 902043 h 902043"/>
                <a:gd name="connsiteX3" fmla="*/ 471863 w 1821106"/>
                <a:gd name="connsiteY3" fmla="*/ 902043 h 902043"/>
                <a:gd name="connsiteX4" fmla="*/ 435277 w 1821106"/>
                <a:gd name="connsiteY4" fmla="*/ 789288 h 902043"/>
                <a:gd name="connsiteX5" fmla="*/ 112755 w 1821106"/>
                <a:gd name="connsiteY5" fmla="*/ 789288 h 902043"/>
                <a:gd name="connsiteX6" fmla="*/ 112755 w 1821106"/>
                <a:gd name="connsiteY6" fmla="*/ 112755 h 902043"/>
                <a:gd name="connsiteX7" fmla="*/ 507892 w 1821106"/>
                <a:gd name="connsiteY7" fmla="*/ 112755 h 902043"/>
                <a:gd name="connsiteX8" fmla="*/ 1821106 w 1821106"/>
                <a:gd name="connsiteY8" fmla="*/ 0 h 902043"/>
                <a:gd name="connsiteX9" fmla="*/ 1158237 w 1821106"/>
                <a:gd name="connsiteY9" fmla="*/ 0 h 902043"/>
                <a:gd name="connsiteX10" fmla="*/ 1313215 w 1821106"/>
                <a:gd name="connsiteY10" fmla="*/ 112755 h 902043"/>
                <a:gd name="connsiteX11" fmla="*/ 1708351 w 1821106"/>
                <a:gd name="connsiteY11" fmla="*/ 112755 h 902043"/>
                <a:gd name="connsiteX12" fmla="*/ 1708351 w 1821106"/>
                <a:gd name="connsiteY12" fmla="*/ 789288 h 902043"/>
                <a:gd name="connsiteX13" fmla="*/ 1385830 w 1821106"/>
                <a:gd name="connsiteY13" fmla="*/ 789288 h 902043"/>
                <a:gd name="connsiteX14" fmla="*/ 1349245 w 1821106"/>
                <a:gd name="connsiteY14" fmla="*/ 902043 h 902043"/>
                <a:gd name="connsiteX15" fmla="*/ 1821106 w 1821106"/>
                <a:gd name="connsiteY15" fmla="*/ 902043 h 90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21106" h="902043">
                  <a:moveTo>
                    <a:pt x="662870" y="0"/>
                  </a:moveTo>
                  <a:lnTo>
                    <a:pt x="0" y="0"/>
                  </a:lnTo>
                  <a:lnTo>
                    <a:pt x="0" y="902043"/>
                  </a:lnTo>
                  <a:lnTo>
                    <a:pt x="471863" y="902043"/>
                  </a:lnTo>
                  <a:lnTo>
                    <a:pt x="435277" y="789288"/>
                  </a:lnTo>
                  <a:lnTo>
                    <a:pt x="112755" y="789288"/>
                  </a:lnTo>
                  <a:lnTo>
                    <a:pt x="112755" y="112755"/>
                  </a:lnTo>
                  <a:lnTo>
                    <a:pt x="507892" y="112755"/>
                  </a:lnTo>
                  <a:close/>
                  <a:moveTo>
                    <a:pt x="1821106" y="0"/>
                  </a:moveTo>
                  <a:lnTo>
                    <a:pt x="1158237" y="0"/>
                  </a:lnTo>
                  <a:lnTo>
                    <a:pt x="1313215" y="112755"/>
                  </a:lnTo>
                  <a:lnTo>
                    <a:pt x="1708351" y="112755"/>
                  </a:lnTo>
                  <a:lnTo>
                    <a:pt x="1708351" y="789288"/>
                  </a:lnTo>
                  <a:lnTo>
                    <a:pt x="1385830" y="789288"/>
                  </a:lnTo>
                  <a:lnTo>
                    <a:pt x="1349245" y="902043"/>
                  </a:lnTo>
                  <a:lnTo>
                    <a:pt x="1821106" y="902043"/>
                  </a:lnTo>
                  <a:close/>
                </a:path>
              </a:pathLst>
            </a:custGeom>
            <a:ln/>
            <a:effectLst>
              <a:outerShdw blurRad="50800" dist="38100" dir="5400000" rotWithShape="0">
                <a:srgbClr val="000000">
                  <a:alpha val="60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Growth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247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7BEA6-7E49-4E2B-9B88-51FAC94A4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Job Growth – Major Sectors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2294A7-5126-46B7-8020-01FAEAFC5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418371"/>
              </p:ext>
            </p:extLst>
          </p:nvPr>
        </p:nvGraphicFramePr>
        <p:xfrm>
          <a:off x="1141413" y="2666999"/>
          <a:ext cx="9905998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930BC-FE7D-4B7E-B070-CF98E8CF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33C6D-DD9A-435E-B0CD-A3B2D214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Economy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18C3F-BF1C-4985-8C6E-AB8D1F84D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9F1B0-F025-41B8-9BBB-14FE8405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7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1580551</TotalTime>
  <Words>68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Corbel</vt:lpstr>
      <vt:lpstr>Mesh</vt:lpstr>
      <vt:lpstr>Global Workforce Trends</vt:lpstr>
      <vt:lpstr>Relationship Between Companies and Workers</vt:lpstr>
      <vt:lpstr>Immediate Effects</vt:lpstr>
      <vt:lpstr>US Job Growth – Major Sectors</vt:lpstr>
      <vt:lpstr>Global Economy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Workforce Trends</dc:title>
  <dc:creator>Your Name</dc:creator>
  <cp:keywords>© 2020 Cengage Learning.</cp:keywords>
  <cp:lastModifiedBy>Quentin Chu</cp:lastModifiedBy>
  <cp:revision>1</cp:revision>
  <dcterms:created xsi:type="dcterms:W3CDTF">2018-07-11T18:28:06Z</dcterms:created>
  <dcterms:modified xsi:type="dcterms:W3CDTF">2020-07-25T01:43:23Z</dcterms:modified>
</cp:coreProperties>
</file>